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0"/>
  </p:notesMasterIdLst>
  <p:sldIdLst>
    <p:sldId id="256" r:id="rId2"/>
    <p:sldId id="279" r:id="rId3"/>
    <p:sldId id="296" r:id="rId4"/>
    <p:sldId id="313" r:id="rId5"/>
    <p:sldId id="326" r:id="rId6"/>
    <p:sldId id="297" r:id="rId7"/>
    <p:sldId id="329" r:id="rId8"/>
    <p:sldId id="330" r:id="rId9"/>
    <p:sldId id="331" r:id="rId10"/>
    <p:sldId id="294" r:id="rId11"/>
    <p:sldId id="327" r:id="rId12"/>
    <p:sldId id="332" r:id="rId13"/>
    <p:sldId id="333" r:id="rId14"/>
    <p:sldId id="334" r:id="rId15"/>
    <p:sldId id="335" r:id="rId16"/>
    <p:sldId id="336" r:id="rId17"/>
    <p:sldId id="306" r:id="rId18"/>
    <p:sldId id="304" r:id="rId19"/>
  </p:sldIdLst>
  <p:sldSz cx="9144000" cy="5143500" type="screen16x9"/>
  <p:notesSz cx="6858000" cy="9144000"/>
  <p:embeddedFontLst>
    <p:embeddedFont>
      <p:font typeface="微软雅黑" panose="020B0503020204020204" pitchFamily="34" charset="-122"/>
      <p:regular r:id="rId21"/>
      <p:bold r:id="rId22"/>
    </p:embeddedFont>
    <p:embeddedFont>
      <p:font typeface="微软雅黑" panose="020B0503020204020204" pitchFamily="34" charset="-122"/>
      <p:regular r:id="rId21"/>
      <p:bold r:id="rId22"/>
    </p:embeddedFont>
    <p:embeddedFont>
      <p:font typeface="Consolas" panose="020B0609020204030204" pitchFamily="49" charset="0"/>
      <p:regular r:id="rId23"/>
      <p:bold r:id="rId24"/>
      <p:italic r:id="rId25"/>
      <p:boldItalic r:id="rId26"/>
    </p:embeddedFont>
    <p:embeddedFont>
      <p:font typeface="Open Sans" panose="020B0606030504020204" pitchFamily="34" charset="0"/>
      <p:regular r:id="rId27"/>
      <p:bold r:id="rId28"/>
      <p:italic r:id="rId29"/>
      <p:boldItalic r:id="rId30"/>
    </p:embeddedFont>
    <p:embeddedFont>
      <p:font typeface="Open Sans Light" panose="020B0806030504020204" pitchFamily="34" charset="0"/>
      <p:regular r:id="rId31"/>
      <p:bold r:id="rId32"/>
      <p:italic r:id="rId33"/>
      <p:boldItalic r:id="rId34"/>
    </p:embeddedFont>
    <p:embeddedFont>
      <p:font typeface="Open Sans SemiBold" panose="020B0706030804020204" pitchFamily="3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32"/>
            <p14:sldId id="333"/>
            <p14:sldId id="334"/>
            <p14:sldId id="335"/>
            <p14:sldId id="336"/>
            <p14:sldId id="306"/>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7755" autoAdjust="0"/>
  </p:normalViewPr>
  <p:slideViewPr>
    <p:cSldViewPr snapToGrid="0" snapToObjects="1">
      <p:cViewPr varScale="1">
        <p:scale>
          <a:sx n="213" d="100"/>
          <a:sy n="213" d="100"/>
        </p:scale>
        <p:origin x="71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presProps" Target="presProps.xml"/><Relationship Id="rId21" Type="http://schemas.openxmlformats.org/officeDocument/2006/relationships/font" Target="fonts/font1.fntdata"/><Relationship Id="rId34" Type="http://schemas.openxmlformats.org/officeDocument/2006/relationships/font" Target="fonts/font14.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font" Target="fonts/font17.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font" Target="fonts/font18.fntdata"/></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dirty="0">
              <a:latin typeface="微软雅黑" panose="020B0503020204020204" pitchFamily="34" charset="-122"/>
              <a:ea typeface="微软雅黑" panose="020B0503020204020204" pitchFamily="34" charset="-122"/>
            </a:rPr>
            <a:t>解析</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FeignClient</a:t>
          </a:r>
          <a:r>
            <a:rPr lang="zh-CN" altLang="en-US" dirty="0">
              <a:latin typeface="微软雅黑" panose="020B0503020204020204" pitchFamily="34" charset="-122"/>
              <a:ea typeface="微软雅黑" panose="020B0503020204020204" pitchFamily="34" charset="-122"/>
            </a:rPr>
            <a:t>入口在</a:t>
          </a:r>
          <a:r>
            <a:rPr lang="en-US" altLang="zh-CN" dirty="0">
              <a:latin typeface="微软雅黑" panose="020B0503020204020204" pitchFamily="34" charset="-122"/>
              <a:ea typeface="微软雅黑" panose="020B0503020204020204" pitchFamily="34" charset="-122"/>
            </a:rPr>
            <a:t>@</a:t>
          </a:r>
          <a:r>
            <a:rPr lang="en-US" altLang="zh-CN" dirty="0" err="1">
              <a:latin typeface="微软雅黑" panose="020B0503020204020204" pitchFamily="34" charset="-122"/>
              <a:ea typeface="微软雅黑" panose="020B0503020204020204" pitchFamily="34" charset="-122"/>
            </a:rPr>
            <a:t>EnableFeignClients</a:t>
          </a:r>
          <a:r>
            <a:rPr lang="zh-CN" altLang="en-US" dirty="0">
              <a:latin typeface="微软雅黑" panose="020B0503020204020204" pitchFamily="34" charset="-122"/>
              <a:ea typeface="微软雅黑" panose="020B0503020204020204" pitchFamily="34" charset="-122"/>
            </a:rPr>
            <a:t>上，它可以配置一些</a:t>
          </a:r>
          <a:r>
            <a:rPr lang="en-US" altLang="zh-CN" dirty="0">
              <a:latin typeface="微软雅黑" panose="020B0503020204020204" pitchFamily="34" charset="-122"/>
              <a:ea typeface="微软雅黑" panose="020B0503020204020204" pitchFamily="34" charset="-122"/>
            </a:rPr>
            <a:t>Feign</a:t>
          </a:r>
          <a:r>
            <a:rPr lang="zh-CN" altLang="en-US" dirty="0">
              <a:latin typeface="微软雅黑" panose="020B0503020204020204" pitchFamily="34" charset="-122"/>
              <a:ea typeface="微软雅黑" panose="020B0503020204020204" pitchFamily="34" charset="-122"/>
            </a:rPr>
            <a:t>相关的全局配置，在它上面包含一个</a:t>
          </a:r>
          <a:r>
            <a:rPr lang="en-US" b="0" i="0" dirty="0"/>
            <a:t>@Import(</a:t>
          </a:r>
          <a:r>
            <a:rPr lang="en-US" b="0" i="0" dirty="0" err="1"/>
            <a:t>FeignClientsRegistrar.class</a:t>
          </a:r>
          <a:r>
            <a:rPr lang="en-US" b="0" i="0" dirty="0"/>
            <a:t>)</a:t>
          </a:r>
          <a:r>
            <a:rPr lang="en-US" b="0" i="0" dirty="0" err="1"/>
            <a:t>注解</a:t>
          </a:r>
          <a:r>
            <a:rPr lang="zh-CN" altLang="en-US" b="0" i="0" dirty="0"/>
            <a:t>，</a:t>
          </a:r>
          <a:r>
            <a:rPr lang="en-US" b="0" i="0" dirty="0" err="1"/>
            <a:t>FeignClientsRegistrar</a:t>
          </a:r>
          <a:r>
            <a:rPr lang="zh-CN" altLang="en-US" b="0" i="0" dirty="0"/>
            <a:t> 实现了接口 </a:t>
          </a:r>
          <a:r>
            <a:rPr lang="en-US" b="0" i="0" dirty="0" err="1"/>
            <a:t>ImportBeanDefinitionRegistrar</a:t>
          </a:r>
          <a:r>
            <a:rPr lang="zh-CN" altLang="en-US" b="0" i="0" dirty="0"/>
            <a:t>。在容器启动时会调用它实现的</a:t>
          </a:r>
          <a:r>
            <a:rPr lang="en-US" b="0" i="0" dirty="0" err="1"/>
            <a:t>registerBeanDefinitions方法</a:t>
          </a:r>
          <a:r>
            <a:rPr lang="zh-CN" altLang="en-US" b="0" i="0" dirty="0"/>
            <a:t>，这里主要是拿到对应</a:t>
          </a:r>
          <a:r>
            <a:rPr lang="en-US" altLang="zh-CN" b="0" i="0" dirty="0"/>
            <a:t>@</a:t>
          </a:r>
          <a:r>
            <a:rPr lang="en-US" altLang="zh-CN" b="0" i="0" dirty="0" err="1"/>
            <a:t>FeignClient</a:t>
          </a:r>
          <a:r>
            <a:rPr lang="zh-CN" altLang="en-US" b="0" i="0" dirty="0"/>
            <a:t>注解的类和相关配置项，生成对应的</a:t>
          </a:r>
          <a:r>
            <a:rPr lang="en-US" b="0" i="0" dirty="0" err="1"/>
            <a:t>FeignClientFactoryBean工厂Bean</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700" b="1" i="0" kern="1200" dirty="0" err="1"/>
            <a:t>SynchronousMethodHandler</a:t>
          </a:r>
          <a:r>
            <a:rPr lang="en-US" sz="700" b="0" i="0" kern="1200" dirty="0" err="1"/>
            <a:t>中</a:t>
          </a:r>
          <a:r>
            <a:rPr lang="zh-CN" altLang="en-US" sz="700" b="0" i="0" kern="1200" dirty="0"/>
            <a:t>，同步方法</a:t>
          </a:r>
          <a:r>
            <a:rPr lang="zh-CN" altLang="en-US" sz="700" b="0" i="0" kern="1200" dirty="0">
              <a:solidFill>
                <a:srgbClr val="000000">
                  <a:hueOff val="0"/>
                  <a:satOff val="0"/>
                  <a:lumOff val="0"/>
                  <a:alphaOff val="0"/>
                </a:srgbClr>
              </a:solidFill>
              <a:latin typeface="Arial"/>
              <a:ea typeface="宋体" panose="02010600030101010101" pitchFamily="2" charset="-122"/>
              <a:cs typeface="+mn-cs"/>
            </a:rPr>
            <a:t>执行器逻辑比较复杂</a:t>
          </a:r>
          <a:r>
            <a:rPr lang="zh-CN" altLang="en-US" sz="7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b="0" i="0" kern="1200" dirty="0"/>
            <a:t>主要简化分为三步：准备参数、发送请求、解析结果</a:t>
          </a:r>
          <a:endParaRPr lang="en-US" altLang="zh-CN" sz="700" b="0" i="0" kern="1200" dirty="0"/>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en-US" b="1" i="0" dirty="0"/>
            <a:t>Template</a:t>
          </a:r>
          <a:r>
            <a:rPr lang="zh-CN" altLang="en-US" b="0" i="0" dirty="0"/>
            <a:t>负责对模版语法的解析、</a:t>
          </a:r>
          <a:r>
            <a:rPr lang="en-US" b="1" i="0" dirty="0"/>
            <a:t>Target</a:t>
          </a:r>
          <a:r>
            <a:rPr lang="zh-CN" altLang="en-US" b="0" i="0" dirty="0"/>
            <a:t>代理着接口并且把</a:t>
          </a:r>
          <a:r>
            <a:rPr lang="en-US" b="0" i="0" dirty="0" err="1"/>
            <a:t>RequestTemplate</a:t>
          </a:r>
          <a:r>
            <a:rPr lang="zh-CN" altLang="en-US" b="0" i="0" dirty="0"/>
            <a:t>转为</a:t>
          </a:r>
          <a:r>
            <a:rPr lang="en-US" b="0" i="0" dirty="0" err="1"/>
            <a:t>Request、</a:t>
          </a:r>
          <a:r>
            <a:rPr lang="en-US" b="1" i="0" dirty="0" err="1"/>
            <a:t>Client</a:t>
          </a:r>
          <a:r>
            <a:rPr lang="zh-CN" altLang="en-US" b="0" i="0" dirty="0"/>
            <a:t>负责把</a:t>
          </a:r>
          <a:r>
            <a:rPr lang="en-US" altLang="zh-CN" b="0" i="0" dirty="0"/>
            <a:t>Request</a:t>
          </a:r>
          <a:r>
            <a:rPr lang="zh-CN" altLang="en-US" b="0" i="0" dirty="0"/>
            <a:t>通过</a:t>
          </a:r>
          <a:r>
            <a:rPr lang="en-US" altLang="zh-CN" b="0" i="0" dirty="0"/>
            <a:t>Http</a:t>
          </a:r>
          <a:r>
            <a:rPr lang="zh-CN" altLang="en-US" b="0" i="0" dirty="0"/>
            <a:t>请求发送出去、</a:t>
          </a:r>
          <a:r>
            <a:rPr lang="en-US" b="1" i="0" dirty="0" err="1"/>
            <a:t>Retryer</a:t>
          </a:r>
          <a:r>
            <a:rPr lang="zh-CN" altLang="en-US" b="0" i="0" dirty="0"/>
            <a:t>负责失败重试逻辑，其中还有</a:t>
          </a:r>
          <a:r>
            <a:rPr lang="en-US" altLang="zh-CN" b="1" i="0" dirty="0"/>
            <a:t>Encode</a:t>
          </a:r>
          <a:r>
            <a:rPr lang="zh-CN" altLang="en-US" b="0" i="0" dirty="0"/>
            <a:t>负责处理没有</a:t>
          </a:r>
          <a:r>
            <a:rPr lang="en-US" altLang="zh-CN" b="0" i="0" dirty="0"/>
            <a:t>@Parm</a:t>
          </a:r>
          <a:r>
            <a:rPr lang="zh-CN" altLang="en-US" b="0" i="0" dirty="0"/>
            <a:t>注解的请求编码、解码器</a:t>
          </a:r>
          <a:r>
            <a:rPr lang="en-US" altLang="zh-CN" b="1" i="0" dirty="0"/>
            <a:t>Decoder</a:t>
          </a:r>
          <a:r>
            <a:rPr lang="zh-CN" altLang="en-US" b="0" i="0" dirty="0"/>
            <a:t>用于解析</a:t>
          </a:r>
          <a:r>
            <a:rPr lang="en-US" altLang="zh-CN" b="0" i="0" dirty="0"/>
            <a:t>Http</a:t>
          </a:r>
          <a:r>
            <a:rPr lang="zh-CN" altLang="en-US" b="0" i="0" dirty="0"/>
            <a:t>请求的响应，提取有用的信息数据。</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t>除去在执行中工作的模块还一些在初始化工作的模块：</a:t>
          </a:r>
          <a:r>
            <a:rPr lang="en-US" b="1" i="0" dirty="0"/>
            <a:t>Contract</a:t>
          </a:r>
          <a:r>
            <a:rPr lang="zh-CN" altLang="en-US" b="0" i="0" dirty="0"/>
            <a:t>在启动时读取接口上的有用信息封装成</a:t>
          </a:r>
          <a:r>
            <a:rPr lang="en-US" altLang="en-US" b="0" i="0" dirty="0" err="1"/>
            <a:t>MethodMetadata</a:t>
          </a:r>
          <a:r>
            <a:rPr lang="zh-CN" altLang="en-US" b="0" i="0" dirty="0"/>
            <a:t>，它包装成同步方法执行器</a:t>
          </a:r>
          <a:r>
            <a:rPr lang="en-US" altLang="en-US" b="1" i="0" dirty="0" err="1"/>
            <a:t>SynchronousMethodHandler</a:t>
          </a:r>
          <a:r>
            <a:rPr lang="zh-CN" altLang="en-US" b="0" i="0" dirty="0"/>
            <a:t>，最后通过</a:t>
          </a:r>
          <a:r>
            <a:rPr lang="en-US" b="1" i="0" dirty="0" err="1"/>
            <a:t>InvocationHandlerFactory</a:t>
          </a:r>
          <a:r>
            <a:rPr lang="zh-CN" altLang="en-US" b="0" i="0" dirty="0"/>
            <a:t>组装一个</a:t>
          </a:r>
          <a:r>
            <a:rPr lang="en-US" altLang="zh-CN" b="0" i="0" dirty="0"/>
            <a:t>Feign</a:t>
          </a:r>
          <a:r>
            <a:rPr lang="zh-CN" altLang="en-US" b="0" i="0" dirty="0"/>
            <a:t>所有</a:t>
          </a:r>
          <a:r>
            <a:rPr lang="en-US" b="1" i="0" dirty="0" err="1"/>
            <a:t>MethodHandler</a:t>
          </a:r>
          <a:r>
            <a:rPr lang="zh-CN" altLang="en-US" b="0" i="0" dirty="0"/>
            <a:t>创建调用器</a:t>
          </a:r>
          <a:r>
            <a:rPr lang="en-US" altLang="zh-CN" b="1" i="0" dirty="0" err="1"/>
            <a:t>InvocationHandler</a:t>
          </a:r>
          <a:r>
            <a:rPr lang="zh-CN" altLang="en-US" b="0" i="0" dirty="0"/>
            <a:t>，最后交给</a:t>
          </a:r>
          <a:r>
            <a:rPr lang="en-US" altLang="zh-CN" b="1" i="0" dirty="0"/>
            <a:t>Proxy</a:t>
          </a:r>
          <a:r>
            <a:rPr lang="zh-CN" altLang="en-US" b="0" i="0" dirty="0"/>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39701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解析</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入口在</a:t>
          </a:r>
          <a:r>
            <a:rPr lang="en-US" altLang="zh-CN" sz="700" kern="1200" dirty="0">
              <a:latin typeface="微软雅黑" panose="020B0503020204020204" pitchFamily="34" charset="-122"/>
              <a:ea typeface="微软雅黑" panose="020B0503020204020204" pitchFamily="34" charset="-122"/>
            </a:rPr>
            <a:t>@</a:t>
          </a:r>
          <a:r>
            <a:rPr lang="en-US" altLang="zh-CN" sz="700" kern="1200" dirty="0" err="1">
              <a:latin typeface="微软雅黑" panose="020B0503020204020204" pitchFamily="34" charset="-122"/>
              <a:ea typeface="微软雅黑" panose="020B0503020204020204" pitchFamily="34" charset="-122"/>
            </a:rPr>
            <a:t>EnableFeignClients</a:t>
          </a:r>
          <a:r>
            <a:rPr lang="zh-CN" altLang="en-US" sz="700" kern="1200" dirty="0">
              <a:latin typeface="微软雅黑" panose="020B0503020204020204" pitchFamily="34" charset="-122"/>
              <a:ea typeface="微软雅黑" panose="020B0503020204020204" pitchFamily="34" charset="-122"/>
            </a:rPr>
            <a:t>上，它可以配置一些</a:t>
          </a:r>
          <a:r>
            <a:rPr lang="en-US" altLang="zh-CN" sz="700" kern="1200" dirty="0">
              <a:latin typeface="微软雅黑" panose="020B0503020204020204" pitchFamily="34" charset="-122"/>
              <a:ea typeface="微软雅黑" panose="020B0503020204020204" pitchFamily="34" charset="-122"/>
            </a:rPr>
            <a:t>Feign</a:t>
          </a:r>
          <a:r>
            <a:rPr lang="zh-CN" altLang="en-US" sz="700" kern="1200" dirty="0">
              <a:latin typeface="微软雅黑" panose="020B0503020204020204" pitchFamily="34" charset="-122"/>
              <a:ea typeface="微软雅黑" panose="020B0503020204020204" pitchFamily="34" charset="-122"/>
            </a:rPr>
            <a:t>相关的全局配置，在它上面包含一个</a:t>
          </a:r>
          <a:r>
            <a:rPr lang="en-US" sz="700" b="0" i="0" kern="1200" dirty="0"/>
            <a:t>@Import(</a:t>
          </a:r>
          <a:r>
            <a:rPr lang="en-US" sz="700" b="0" i="0" kern="1200" dirty="0" err="1"/>
            <a:t>FeignClientsRegistrar.class</a:t>
          </a:r>
          <a:r>
            <a:rPr lang="en-US" sz="700" b="0" i="0" kern="1200" dirty="0"/>
            <a:t>)</a:t>
          </a:r>
          <a:r>
            <a:rPr lang="en-US" sz="700" b="0" i="0" kern="1200" dirty="0" err="1"/>
            <a:t>注解</a:t>
          </a:r>
          <a:r>
            <a:rPr lang="zh-CN" altLang="en-US" sz="700" b="0" i="0" kern="1200" dirty="0"/>
            <a:t>，</a:t>
          </a:r>
          <a:r>
            <a:rPr lang="en-US" sz="700" b="0" i="0" kern="1200" dirty="0" err="1"/>
            <a:t>FeignClientsRegistrar</a:t>
          </a:r>
          <a:r>
            <a:rPr lang="zh-CN" altLang="en-US" sz="700" b="0" i="0" kern="1200" dirty="0"/>
            <a:t> 实现了接口 </a:t>
          </a:r>
          <a:r>
            <a:rPr lang="en-US" sz="700" b="0" i="0" kern="1200" dirty="0" err="1"/>
            <a:t>ImportBeanDefinitionRegistrar</a:t>
          </a:r>
          <a:r>
            <a:rPr lang="zh-CN" altLang="en-US" sz="700" b="0" i="0" kern="1200" dirty="0"/>
            <a:t>。在容器启动时会调用它实现的</a:t>
          </a:r>
          <a:r>
            <a:rPr lang="en-US" sz="700" b="0" i="0" kern="1200" dirty="0" err="1"/>
            <a:t>registerBeanDefinitions方法</a:t>
          </a:r>
          <a:r>
            <a:rPr lang="zh-CN" altLang="en-US" sz="700" b="0" i="0" kern="1200" dirty="0"/>
            <a:t>，这里主要是拿到对应</a:t>
          </a:r>
          <a:r>
            <a:rPr lang="en-US" altLang="zh-CN" sz="700" b="0" i="0" kern="1200" dirty="0"/>
            <a:t>@</a:t>
          </a:r>
          <a:r>
            <a:rPr lang="en-US" altLang="zh-CN" sz="700" b="0" i="0" kern="1200" dirty="0" err="1"/>
            <a:t>FeignClient</a:t>
          </a:r>
          <a:r>
            <a:rPr lang="zh-CN" altLang="en-US" sz="700" b="0" i="0" kern="1200" dirty="0"/>
            <a:t>注解的类和相关配置项，生成对应的</a:t>
          </a:r>
          <a:r>
            <a:rPr lang="en-US" sz="700" b="0" i="0" kern="1200" dirty="0" err="1"/>
            <a:t>FeignClientFactoryBean工厂Bean</a:t>
          </a:r>
          <a:endParaRPr lang="zh-CN" sz="700" kern="1200" dirty="0">
            <a:latin typeface="微软雅黑" panose="020B0503020204020204" pitchFamily="34" charset="-122"/>
            <a:ea typeface="微软雅黑" panose="020B0503020204020204" pitchFamily="34" charset="-122"/>
          </a:endParaRPr>
        </a:p>
      </dsp:txBody>
      <dsp:txXfrm>
        <a:off x="0" y="0"/>
        <a:ext cx="7870154" cy="39701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3279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4290"/>
          <a:ext cx="7870154" cy="34692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这里是在容器</a:t>
          </a:r>
          <a:r>
            <a:rPr lang="en-US" altLang="zh-CN" sz="700" kern="1200" dirty="0">
              <a:latin typeface="微软雅黑" panose="020B0503020204020204" pitchFamily="34" charset="-122"/>
              <a:ea typeface="微软雅黑" panose="020B0503020204020204" pitchFamily="34" charset="-122"/>
            </a:rPr>
            <a:t>refresh</a:t>
          </a:r>
          <a:r>
            <a:rPr lang="zh-CN" altLang="en-US" sz="700" kern="1200" dirty="0">
              <a:latin typeface="微软雅黑" panose="020B0503020204020204" pitchFamily="34" charset="-122"/>
              <a:ea typeface="微软雅黑" panose="020B0503020204020204" pitchFamily="34" charset="-122"/>
            </a:rPr>
            <a:t>注入</a:t>
          </a:r>
          <a:r>
            <a:rPr lang="en-US" altLang="zh-CN" sz="700" kern="1200" dirty="0">
              <a:latin typeface="微软雅黑" panose="020B0503020204020204" pitchFamily="34" charset="-122"/>
              <a:ea typeface="微软雅黑" panose="020B0503020204020204" pitchFamily="34" charset="-122"/>
            </a:rPr>
            <a:t>Bean</a:t>
          </a:r>
          <a:r>
            <a:rPr lang="zh-CN" altLang="en-US" sz="700" kern="1200" dirty="0">
              <a:latin typeface="微软雅黑" panose="020B0503020204020204" pitchFamily="34" charset="-122"/>
              <a:ea typeface="微软雅黑" panose="020B0503020204020204" pitchFamily="34" charset="-122"/>
            </a:rPr>
            <a:t>实例时触发，当</a:t>
          </a:r>
          <a:r>
            <a:rPr lang="en-US" altLang="zh-CN" sz="700" kern="1200" dirty="0">
              <a:latin typeface="微软雅黑" panose="020B0503020204020204" pitchFamily="34" charset="-122"/>
              <a:ea typeface="微软雅黑" panose="020B0503020204020204" pitchFamily="34" charset="-122"/>
            </a:rPr>
            <a:t>Spring</a:t>
          </a:r>
          <a:r>
            <a:rPr lang="zh-CN" altLang="en-US" sz="700" kern="1200" dirty="0">
              <a:latin typeface="微软雅黑" panose="020B0503020204020204" pitchFamily="34" charset="-122"/>
              <a:ea typeface="微软雅黑" panose="020B0503020204020204" pitchFamily="34" charset="-122"/>
            </a:rPr>
            <a:t>容器发现注入的是一个</a:t>
          </a:r>
          <a:r>
            <a:rPr lang="en-US" sz="700" b="0" i="0" kern="1200" dirty="0" err="1"/>
            <a:t>FactoryBean则会调用其getObject方法</a:t>
          </a:r>
          <a:r>
            <a:rPr lang="zh-CN" altLang="en-US" sz="700" b="0" i="0" kern="1200" dirty="0"/>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7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7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44290"/>
        <a:ext cx="7870154" cy="346923"/>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300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7985"/>
          <a:ext cx="7870154" cy="4520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代理类），拿到</a:t>
          </a:r>
          <a:r>
            <a:rPr lang="en-US" altLang="zh-CN" sz="700" kern="1200" dirty="0" err="1">
              <a:latin typeface="微软雅黑" panose="020B0503020204020204" pitchFamily="34" charset="-122"/>
              <a:ea typeface="微软雅黑" panose="020B0503020204020204" pitchFamily="34" charset="-122"/>
            </a:rPr>
            <a:t>url</a:t>
          </a:r>
          <a:r>
            <a:rPr lang="zh-CN" altLang="en-US" sz="700" kern="1200" dirty="0">
              <a:latin typeface="微软雅黑" panose="020B0503020204020204" pitchFamily="34" charset="-122"/>
              <a:ea typeface="微软雅黑" panose="020B0503020204020204" pitchFamily="34" charset="-122"/>
            </a:rPr>
            <a:t>后会从容器中拿到</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a:t>
          </a:r>
          <a:r>
            <a:rPr lang="en-US" altLang="zh-CN" sz="700" kern="1200" dirty="0">
              <a:latin typeface="微软雅黑" panose="020B0503020204020204" pitchFamily="34" charset="-122"/>
              <a:ea typeface="微软雅黑" panose="020B0503020204020204" pitchFamily="34" charset="-122"/>
            </a:rPr>
            <a:t>Client</a:t>
          </a:r>
          <a:r>
            <a:rPr lang="zh-CN" altLang="en-US" sz="700" kern="1200" dirty="0">
              <a:latin typeface="微软雅黑" panose="020B0503020204020204" pitchFamily="34" charset="-122"/>
              <a:ea typeface="微软雅黑" panose="020B0503020204020204" pitchFamily="34" charset="-122"/>
            </a:rPr>
            <a:t>主要分为三类，缺省情况下会使用</a:t>
          </a:r>
          <a:r>
            <a:rPr lang="en-US" sz="700" kern="1200" dirty="0" err="1"/>
            <a:t>Default实现</a:t>
          </a:r>
          <a:r>
            <a:rPr lang="zh-CN" altLang="en-US" sz="700" kern="1200" dirty="0"/>
            <a:t>，如果项目中引入了</a:t>
          </a:r>
          <a:r>
            <a:rPr lang="en-US" altLang="zh-CN" sz="700" kern="1200" dirty="0" err="1"/>
            <a:t>ApacheHttpClient</a:t>
          </a:r>
          <a:r>
            <a:rPr lang="zh-CN" altLang="en-US" sz="700" kern="1200" dirty="0"/>
            <a:t>，并且开启了</a:t>
          </a:r>
          <a:r>
            <a:rPr lang="en-US" sz="700" kern="1200" dirty="0" err="1"/>
            <a:t>feign.httpclient.enable</a:t>
          </a:r>
          <a:r>
            <a:rPr lang="en-US" sz="700" kern="1200" dirty="0"/>
            <a:t>(</a:t>
          </a:r>
          <a:r>
            <a:rPr lang="zh-CN" altLang="en-US" sz="700" kern="1200" dirty="0"/>
            <a:t>默认</a:t>
          </a:r>
          <a:r>
            <a:rPr lang="en-US" altLang="zh-CN" sz="700" kern="1200" dirty="0"/>
            <a:t>true)</a:t>
          </a:r>
          <a:r>
            <a:rPr lang="en-US" sz="700" kern="1200" dirty="0" err="1"/>
            <a:t>则Feign会使用</a:t>
          </a:r>
          <a:r>
            <a:rPr lang="en-US" altLang="zh-CN" sz="700" kern="1200" dirty="0" err="1"/>
            <a:t>ApacheHttpClient</a:t>
          </a:r>
          <a:r>
            <a:rPr lang="zh-CN" altLang="en-US" sz="700" kern="1200" dirty="0"/>
            <a:t>，</a:t>
          </a:r>
          <a:r>
            <a:rPr lang="en-US" altLang="zh-CN" sz="700" kern="1200" dirty="0" err="1"/>
            <a:t>okHttp</a:t>
          </a:r>
          <a:r>
            <a:rPr lang="zh-CN" altLang="en-US" sz="700" kern="1200" dirty="0"/>
            <a:t>同理。接着</a:t>
          </a:r>
          <a:r>
            <a:rPr lang="en-US" altLang="zh-CN" sz="700" kern="1200" dirty="0"/>
            <a:t>Builder</a:t>
          </a:r>
          <a:r>
            <a:rPr lang="zh-CN" altLang="en-US" sz="700" kern="1200" dirty="0"/>
            <a:t>会拿到</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a:t>
          </a:r>
          <a:endParaRPr 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57985"/>
        <a:ext cx="7870154" cy="452018"/>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41466"/>
          <a:ext cx="793426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56010"/>
          <a:ext cx="7934264" cy="4387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latin typeface="微软雅黑" panose="020B0503020204020204" pitchFamily="34" charset="-122"/>
              <a:ea typeface="微软雅黑" panose="020B0503020204020204" pitchFamily="34" charset="-122"/>
            </a:rPr>
            <a:t>接上（实例化</a:t>
          </a:r>
          <a:r>
            <a:rPr lang="en-US" altLang="zh-CN" sz="700" kern="1200" dirty="0" err="1">
              <a:latin typeface="微软雅黑" panose="020B0503020204020204" pitchFamily="34" charset="-122"/>
              <a:ea typeface="微软雅黑" panose="020B0503020204020204" pitchFamily="34" charset="-122"/>
            </a:rPr>
            <a:t>FeignClient</a:t>
          </a:r>
          <a:r>
            <a:rPr lang="zh-CN" altLang="en-US" sz="700" kern="1200" dirty="0">
              <a:latin typeface="微软雅黑" panose="020B0503020204020204" pitchFamily="34" charset="-122"/>
              <a:ea typeface="微软雅黑" panose="020B0503020204020204" pitchFamily="34" charset="-122"/>
            </a:rPr>
            <a:t>代理类），</a:t>
          </a:r>
          <a:r>
            <a:rPr lang="en-US" altLang="zh-CN" sz="700" kern="1200" dirty="0" err="1"/>
            <a:t>Targeter</a:t>
          </a:r>
          <a:r>
            <a:rPr lang="zh-CN" altLang="en-US" sz="700" kern="1200" dirty="0"/>
            <a:t>调用其</a:t>
          </a:r>
          <a:r>
            <a:rPr lang="en-US" sz="700" kern="1200" dirty="0" err="1"/>
            <a:t>targe方法生成代理类</a:t>
          </a:r>
          <a:r>
            <a:rPr lang="zh-CN" altLang="en-US" sz="700" kern="1200" dirty="0"/>
            <a:t>，但实际上</a:t>
          </a:r>
          <a:r>
            <a:rPr lang="en-US" altLang="zh-CN" sz="700" kern="1200" dirty="0" err="1"/>
            <a:t>Targeter</a:t>
          </a:r>
          <a:r>
            <a:rPr lang="zh-CN" altLang="en-US" sz="700" kern="1200" dirty="0"/>
            <a:t>会调用</a:t>
          </a:r>
          <a:r>
            <a:rPr lang="en-US" altLang="zh-CN" sz="700" kern="1200" dirty="0"/>
            <a:t>feign</a:t>
          </a:r>
          <a:r>
            <a:rPr lang="zh-CN" altLang="en-US" sz="700" kern="1200" dirty="0"/>
            <a:t>本身的</a:t>
          </a:r>
          <a:r>
            <a:rPr lang="en-US" altLang="zh-CN" sz="700" kern="1200" dirty="0"/>
            <a:t>target</a:t>
          </a:r>
          <a:r>
            <a:rPr lang="zh-CN" altLang="en-US" sz="700" kern="1200" dirty="0"/>
            <a:t>方法，即</a:t>
          </a:r>
          <a:r>
            <a:rPr lang="en-US" altLang="zh-CN" sz="700" kern="1200" dirty="0"/>
            <a:t>build().</a:t>
          </a:r>
          <a:r>
            <a:rPr lang="en-US" altLang="zh-CN" sz="700" kern="1200" dirty="0" err="1"/>
            <a:t>newInstance</a:t>
          </a:r>
          <a:r>
            <a:rPr lang="en-US" altLang="zh-CN" sz="700" kern="1200" dirty="0"/>
            <a:t>()</a:t>
          </a:r>
          <a:r>
            <a:rPr lang="zh-CN" altLang="en-US" sz="700" kern="1200" dirty="0"/>
            <a:t>构造代理对象。其中，</a:t>
          </a:r>
          <a:r>
            <a:rPr lang="en-US" sz="700" kern="1200" dirty="0" err="1"/>
            <a:t>ParseHandlersByName负责将</a:t>
          </a:r>
          <a:r>
            <a:rPr lang="en-US" altLang="zh-CN" sz="700" kern="1200" dirty="0" err="1"/>
            <a:t>FeignClient</a:t>
          </a:r>
          <a:r>
            <a:rPr lang="zh-CN" altLang="en-US" sz="700" kern="1200" dirty="0"/>
            <a:t>的每一个接口方法成为</a:t>
          </a:r>
          <a:r>
            <a:rPr lang="en-US" altLang="zh-CN" sz="700" kern="1200" dirty="0" err="1"/>
            <a:t>MethodHandler</a:t>
          </a:r>
          <a:r>
            <a:rPr lang="zh-CN" altLang="en-US" sz="700" kern="1200" dirty="0"/>
            <a:t>，</a:t>
          </a:r>
          <a:r>
            <a:rPr lang="en-US" altLang="zh-CN" sz="700" kern="1200" dirty="0" err="1"/>
            <a:t>InvocationHandlerFactory</a:t>
          </a:r>
          <a:r>
            <a:rPr lang="zh-CN" altLang="en-US" sz="700" kern="1200" dirty="0"/>
            <a:t>负责将解析好的</a:t>
          </a:r>
          <a:r>
            <a:rPr lang="en-US" altLang="zh-CN" sz="700" kern="1200" dirty="0" err="1"/>
            <a:t>MethodHandler</a:t>
          </a:r>
          <a:r>
            <a:rPr lang="zh-CN" altLang="en-US" sz="700" kern="1200" dirty="0"/>
            <a:t>组装起来构造</a:t>
          </a:r>
          <a:r>
            <a:rPr lang="en-US" altLang="zh-CN" sz="700" kern="1200" dirty="0" err="1"/>
            <a:t>InvocationHandler</a:t>
          </a:r>
          <a:r>
            <a:rPr lang="zh-CN" altLang="en-US" sz="700" kern="1200" dirty="0"/>
            <a:t>即代理方法执行器。构造得到的代理类，最终会注入</a:t>
          </a:r>
          <a:r>
            <a:rPr lang="en-US" altLang="zh-CN" sz="700" kern="1200" dirty="0"/>
            <a:t>Spring</a:t>
          </a:r>
          <a:r>
            <a:rPr lang="zh-CN" altLang="en-US" sz="700" kern="1200" dirty="0"/>
            <a:t>容器里供业务调用</a:t>
          </a:r>
          <a:endParaRPr lang="en-US" altLang="zh-CN" sz="700" kern="1200" dirty="0"/>
        </a:p>
      </dsp:txBody>
      <dsp:txXfrm>
        <a:off x="0" y="56010"/>
        <a:ext cx="7934264" cy="43871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4924"/>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3666"/>
          <a:ext cx="7870154" cy="263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6670" tIns="26670" rIns="26670" bIns="26670" numCol="1" spcCol="1270" anchor="t" anchorCtr="0">
          <a:noAutofit/>
        </a:bodyPr>
        <a:lstStyle/>
        <a:p>
          <a:pPr marL="0" lvl="0" indent="0" algn="l" defTabSz="311150">
            <a:lnSpc>
              <a:spcPct val="90000"/>
            </a:lnSpc>
            <a:spcBef>
              <a:spcPct val="0"/>
            </a:spcBef>
            <a:spcAft>
              <a:spcPct val="35000"/>
            </a:spcAft>
            <a:buNone/>
          </a:pP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7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700" b="1" i="0" kern="1200" dirty="0" err="1"/>
            <a:t>SynchronousMethodHandler</a:t>
          </a:r>
          <a:r>
            <a:rPr lang="en-US" sz="700" b="0" i="0" kern="1200" dirty="0" err="1"/>
            <a:t>中</a:t>
          </a:r>
          <a:r>
            <a:rPr lang="zh-CN" altLang="en-US" sz="700" b="0" i="0" kern="1200" dirty="0"/>
            <a:t>，同步方法</a:t>
          </a:r>
          <a:r>
            <a:rPr lang="zh-CN" altLang="en-US" sz="700" b="0" i="0" kern="1200" dirty="0">
              <a:solidFill>
                <a:srgbClr val="000000">
                  <a:hueOff val="0"/>
                  <a:satOff val="0"/>
                  <a:lumOff val="0"/>
                  <a:alphaOff val="0"/>
                </a:srgbClr>
              </a:solidFill>
              <a:latin typeface="Arial"/>
              <a:ea typeface="宋体" panose="02010600030101010101" pitchFamily="2" charset="-122"/>
              <a:cs typeface="+mn-cs"/>
            </a:rPr>
            <a:t>执行器逻辑比较复杂</a:t>
          </a:r>
          <a:r>
            <a:rPr lang="zh-CN" altLang="en-US" sz="7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700" b="0" i="0" kern="1200" dirty="0"/>
            <a:t>主要简化分为三步：准备参数、发送请求、解析结果</a:t>
          </a:r>
          <a:endParaRPr lang="en-US" altLang="zh-CN" sz="700" b="0" i="0" kern="1200" dirty="0"/>
        </a:p>
      </dsp:txBody>
      <dsp:txXfrm>
        <a:off x="0" y="33666"/>
        <a:ext cx="7870154" cy="26370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dirty="0"/>
            <a:t>Template</a:t>
          </a:r>
          <a:r>
            <a:rPr lang="zh-CN" altLang="en-US" sz="1400" b="0" i="0" kern="1200" dirty="0"/>
            <a:t>负责对模版语法的解析、</a:t>
          </a:r>
          <a:r>
            <a:rPr lang="en-US" sz="1400" b="1" i="0" kern="1200" dirty="0"/>
            <a:t>Target</a:t>
          </a:r>
          <a:r>
            <a:rPr lang="zh-CN" altLang="en-US" sz="1400" b="0" i="0" kern="1200" dirty="0"/>
            <a:t>代理着接口并且把</a:t>
          </a:r>
          <a:r>
            <a:rPr lang="en-US" sz="1400" b="0" i="0" kern="1200" dirty="0" err="1"/>
            <a:t>RequestTemplate</a:t>
          </a:r>
          <a:r>
            <a:rPr lang="zh-CN" altLang="en-US" sz="1400" b="0" i="0" kern="1200" dirty="0"/>
            <a:t>转为</a:t>
          </a:r>
          <a:r>
            <a:rPr lang="en-US" sz="1400" b="0" i="0" kern="1200" dirty="0" err="1"/>
            <a:t>Request、</a:t>
          </a:r>
          <a:r>
            <a:rPr lang="en-US" sz="1400" b="1" i="0" kern="1200" dirty="0" err="1"/>
            <a:t>Client</a:t>
          </a:r>
          <a:r>
            <a:rPr lang="zh-CN" altLang="en-US" sz="1400" b="0" i="0" kern="1200" dirty="0"/>
            <a:t>负责把</a:t>
          </a:r>
          <a:r>
            <a:rPr lang="en-US" altLang="zh-CN" sz="1400" b="0" i="0" kern="1200" dirty="0"/>
            <a:t>Request</a:t>
          </a:r>
          <a:r>
            <a:rPr lang="zh-CN" altLang="en-US" sz="1400" b="0" i="0" kern="1200" dirty="0"/>
            <a:t>通过</a:t>
          </a:r>
          <a:r>
            <a:rPr lang="en-US" altLang="zh-CN" sz="1400" b="0" i="0" kern="1200" dirty="0"/>
            <a:t>Http</a:t>
          </a:r>
          <a:r>
            <a:rPr lang="zh-CN" altLang="en-US" sz="1400" b="0" i="0" kern="1200" dirty="0"/>
            <a:t>请求发送出去、</a:t>
          </a:r>
          <a:r>
            <a:rPr lang="en-US" sz="1400" b="1" i="0" kern="1200" dirty="0" err="1"/>
            <a:t>Retryer</a:t>
          </a:r>
          <a:r>
            <a:rPr lang="zh-CN" altLang="en-US" sz="1400" b="0" i="0" kern="1200" dirty="0"/>
            <a:t>负责失败重试逻辑，其中还有</a:t>
          </a:r>
          <a:r>
            <a:rPr lang="en-US" altLang="zh-CN" sz="1400" b="1" i="0" kern="1200" dirty="0"/>
            <a:t>Encode</a:t>
          </a:r>
          <a:r>
            <a:rPr lang="zh-CN" altLang="en-US" sz="1400" b="0" i="0" kern="1200" dirty="0"/>
            <a:t>负责处理没有</a:t>
          </a:r>
          <a:r>
            <a:rPr lang="en-US" altLang="zh-CN" sz="1400" b="0" i="0" kern="1200" dirty="0"/>
            <a:t>@Parm</a:t>
          </a:r>
          <a:r>
            <a:rPr lang="zh-CN" altLang="en-US" sz="1400" b="0" i="0" kern="1200" dirty="0"/>
            <a:t>注解的请求编码、解码器</a:t>
          </a:r>
          <a:r>
            <a:rPr lang="en-US" altLang="zh-CN" sz="1400" b="1" i="0" kern="1200" dirty="0"/>
            <a:t>Decoder</a:t>
          </a:r>
          <a:r>
            <a:rPr lang="zh-CN" altLang="en-US" sz="1400" b="0" i="0" kern="1200" dirty="0"/>
            <a:t>用于解析</a:t>
          </a:r>
          <a:r>
            <a:rPr lang="en-US" altLang="zh-CN" sz="1400" b="0" i="0" kern="1200" dirty="0"/>
            <a:t>Http</a:t>
          </a:r>
          <a:r>
            <a:rPr lang="zh-CN" altLang="en-US" sz="1400" b="0" i="0" kern="1200" dirty="0"/>
            <a:t>请求的响应，提取有用的信息数据。</a:t>
          </a:r>
          <a:endParaRPr lang="zh-CN" sz="14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t>除去在执行中工作的模块还一些在初始化工作的模块：</a:t>
          </a:r>
          <a:r>
            <a:rPr lang="en-US" sz="1200" b="1" i="0" kern="1200" dirty="0"/>
            <a:t>Contract</a:t>
          </a:r>
          <a:r>
            <a:rPr lang="zh-CN" altLang="en-US" sz="1200" b="0" i="0" kern="1200" dirty="0"/>
            <a:t>在启动时读取接口上的有用信息封装成</a:t>
          </a:r>
          <a:r>
            <a:rPr lang="en-US" altLang="en-US" sz="1200" b="0" i="0" kern="1200" dirty="0" err="1"/>
            <a:t>MethodMetadata</a:t>
          </a:r>
          <a:r>
            <a:rPr lang="zh-CN" altLang="en-US" sz="1200" b="0" i="0" kern="1200" dirty="0"/>
            <a:t>，它包装成同步方法执行器</a:t>
          </a:r>
          <a:r>
            <a:rPr lang="en-US" altLang="en-US" sz="1200" b="1" i="0" kern="1200" dirty="0" err="1"/>
            <a:t>SynchronousMethodHandler</a:t>
          </a:r>
          <a:r>
            <a:rPr lang="zh-CN" altLang="en-US" sz="1200" b="0" i="0" kern="1200" dirty="0"/>
            <a:t>，最后通过</a:t>
          </a:r>
          <a:r>
            <a:rPr lang="en-US" sz="1200" b="1" i="0" kern="1200" dirty="0" err="1"/>
            <a:t>InvocationHandlerFactory</a:t>
          </a:r>
          <a:r>
            <a:rPr lang="zh-CN" altLang="en-US" sz="1200" b="0" i="0" kern="1200" dirty="0"/>
            <a:t>组装一个</a:t>
          </a:r>
          <a:r>
            <a:rPr lang="en-US" altLang="zh-CN" sz="1200" b="0" i="0" kern="1200" dirty="0"/>
            <a:t>Feign</a:t>
          </a:r>
          <a:r>
            <a:rPr lang="zh-CN" altLang="en-US" sz="1200" b="0" i="0" kern="1200" dirty="0"/>
            <a:t>所有</a:t>
          </a:r>
          <a:r>
            <a:rPr lang="en-US" sz="1200" b="1" i="0" kern="1200" dirty="0" err="1"/>
            <a:t>MethodHandler</a:t>
          </a:r>
          <a:r>
            <a:rPr lang="zh-CN" altLang="en-US" sz="1200" b="0" i="0" kern="1200" dirty="0"/>
            <a:t>创建调用器</a:t>
          </a:r>
          <a:r>
            <a:rPr lang="en-US" altLang="zh-CN" sz="1200" b="1" i="0" kern="1200" dirty="0" err="1"/>
            <a:t>InvocationHandler</a:t>
          </a:r>
          <a:r>
            <a:rPr lang="zh-CN" altLang="en-US" sz="1200" b="0" i="0" kern="1200" dirty="0"/>
            <a:t>，最后交给</a:t>
          </a:r>
          <a:r>
            <a:rPr lang="en-US" altLang="zh-CN" sz="1200" b="1" i="0" kern="1200" dirty="0"/>
            <a:t>Proxy</a:t>
          </a:r>
          <a:r>
            <a:rPr lang="zh-CN" altLang="en-US" sz="1200" b="0" i="0" kern="1200" dirty="0"/>
            <a:t>创建真正的代理实现类</a:t>
          </a:r>
          <a:endParaRPr lang="zh-CN" sz="12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流程图链接 </a:t>
            </a:r>
            <a:r>
              <a:rPr lang="en-US" altLang="zh-CN" dirty="0"/>
              <a:t>https://</a:t>
            </a:r>
            <a:r>
              <a:rPr lang="en-US" altLang="zh-CN" dirty="0" err="1"/>
              <a:t>www.processon.com</a:t>
            </a:r>
            <a:r>
              <a:rPr lang="en-US" altLang="zh-CN" dirty="0"/>
              <a:t>/view/link/6098d827e401fd459270dc2f</a:t>
            </a:r>
          </a:p>
          <a:p>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在</a:t>
            </a:r>
            <a:r>
              <a:rPr lang="en-US" altLang="zh-CN" sz="1100" b="0" i="0" u="none" strike="noStrike" cap="none" dirty="0">
                <a:solidFill>
                  <a:srgbClr val="000000"/>
                </a:solidFill>
                <a:effectLst/>
                <a:latin typeface="Arial"/>
                <a:ea typeface="Arial"/>
                <a:cs typeface="Arial"/>
                <a:sym typeface="Arial"/>
              </a:rPr>
              <a:t>Spring</a:t>
            </a:r>
            <a:r>
              <a:rPr lang="zh-CN" altLang="en-US" sz="1100" b="0" i="0" u="none" strike="noStrike" cap="none" dirty="0">
                <a:solidFill>
                  <a:srgbClr val="000000"/>
                </a:solidFill>
                <a:effectLst/>
                <a:latin typeface="Arial"/>
                <a:ea typeface="Arial"/>
                <a:cs typeface="Arial"/>
                <a:sym typeface="Arial"/>
              </a:rPr>
              <a:t>源码章节有讲，</a:t>
            </a:r>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的设计目的是配置类被处理时，用于额外注册一部分</a:t>
            </a:r>
            <a:r>
              <a:rPr lang="en-US" altLang="zh-CN" dirty="0"/>
              <a:t>bean</a:t>
            </a:r>
            <a:r>
              <a:rPr lang="zh-CN" altLang="en-US" sz="1100" b="0" i="0" u="none" strike="noStrike" cap="none" dirty="0">
                <a:solidFill>
                  <a:srgbClr val="000000"/>
                </a:solidFill>
                <a:effectLst/>
                <a:latin typeface="Arial"/>
                <a:ea typeface="Arial"/>
                <a:cs typeface="Arial"/>
                <a:sym typeface="Arial"/>
              </a:rPr>
              <a:t>定义，通常结合</a:t>
            </a:r>
            <a:r>
              <a:rPr lang="en-US" altLang="zh-CN" sz="1100" b="0" i="0" u="none" strike="noStrike" cap="none" dirty="0">
                <a:solidFill>
                  <a:srgbClr val="000000"/>
                </a:solidFill>
                <a:effectLst/>
                <a:latin typeface="Arial"/>
                <a:ea typeface="Arial"/>
                <a:cs typeface="Arial"/>
                <a:sym typeface="Arial"/>
              </a:rPr>
              <a:t>scanner</a:t>
            </a:r>
            <a:r>
              <a:rPr lang="zh-CN" altLang="en-US" sz="1100" b="0" i="0" u="none" strike="noStrike" cap="none" dirty="0">
                <a:solidFill>
                  <a:srgbClr val="000000"/>
                </a:solidFill>
                <a:effectLst/>
                <a:latin typeface="Arial"/>
                <a:ea typeface="Arial"/>
                <a:cs typeface="Arial"/>
                <a:sym typeface="Arial"/>
              </a:rPr>
              <a:t>一起出现</a:t>
            </a:r>
            <a:endParaRPr lang="en-US" altLang="zh-CN" sz="1100" b="0" i="0" u="none" strike="noStrike" cap="none" dirty="0">
              <a:solidFill>
                <a:srgbClr val="000000"/>
              </a:solidFill>
              <a:effectLst/>
              <a:latin typeface="Arial"/>
              <a:ea typeface="Arial"/>
              <a:cs typeface="Arial"/>
              <a:sym typeface="Arial"/>
            </a:endParaRPr>
          </a:p>
          <a:p>
            <a:r>
              <a:rPr lang="zh-CN" altLang="en-US" sz="1100" b="0" i="0" u="none" strike="noStrike" cap="none" dirty="0">
                <a:solidFill>
                  <a:srgbClr val="000000"/>
                </a:solidFill>
                <a:effectLst/>
                <a:latin typeface="Arial"/>
                <a:ea typeface="Arial"/>
                <a:cs typeface="Arial"/>
                <a:sym typeface="Arial"/>
              </a:rPr>
              <a:t>这里实现的方法主要逻辑是：修改</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的定义，注册新的</a:t>
            </a:r>
            <a:r>
              <a:rPr lang="en-US" altLang="zh-CN" dirty="0" err="1"/>
              <a:t>FactoryBean</a:t>
            </a:r>
            <a:r>
              <a:rPr lang="zh-CN" altLang="en-US" sz="1100" b="0" i="0" u="none" strike="noStrike" cap="none" dirty="0">
                <a:solidFill>
                  <a:srgbClr val="000000"/>
                </a:solidFill>
                <a:effectLst/>
                <a:latin typeface="Arial"/>
                <a:ea typeface="Arial"/>
                <a:cs typeface="Arial"/>
                <a:sym typeface="Arial"/>
              </a:rPr>
              <a:t>，生成的</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实现</a:t>
            </a:r>
            <a:r>
              <a:rPr lang="en-US" altLang="zh-CN" sz="1100" b="0" i="0" u="none" strike="noStrike" cap="none" dirty="0">
                <a:solidFill>
                  <a:srgbClr val="000000"/>
                </a:solidFill>
                <a:effectLst/>
                <a:latin typeface="Arial"/>
                <a:ea typeface="Arial"/>
                <a:cs typeface="Arial"/>
                <a:sym typeface="Arial"/>
              </a:rPr>
              <a:t>@</a:t>
            </a:r>
            <a:r>
              <a:rPr lang="en-US" altLang="zh-CN" sz="1100" b="0" i="0" u="none" strike="noStrike" cap="none" dirty="0" err="1">
                <a:solidFill>
                  <a:srgbClr val="000000"/>
                </a:solidFill>
                <a:effectLst/>
                <a:latin typeface="Arial"/>
                <a:ea typeface="Arial"/>
                <a:cs typeface="Arial"/>
                <a:sym typeface="Arial"/>
              </a:rPr>
              <a:t>FeignClient</a:t>
            </a:r>
            <a:r>
              <a:rPr lang="zh-CN" altLang="en-US" sz="1100" b="0" i="0" u="none" strike="noStrike" cap="none" dirty="0">
                <a:solidFill>
                  <a:srgbClr val="000000"/>
                </a:solidFill>
                <a:effectLst/>
                <a:latin typeface="Arial"/>
                <a:ea typeface="Arial"/>
                <a:cs typeface="Arial"/>
                <a:sym typeface="Arial"/>
              </a:rPr>
              <a:t>类接口，设置拦截方法，生成代理类</a:t>
            </a:r>
            <a:endParaRPr lang="zh-CN" altLang="en-US" dirty="0"/>
          </a:p>
        </p:txBody>
      </p:sp>
    </p:spTree>
    <p:extLst>
      <p:ext uri="{BB962C8B-B14F-4D97-AF65-F5344CB8AC3E}">
        <p14:creationId xmlns:p14="http://schemas.microsoft.com/office/powerpoint/2010/main" val="4226978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这个涉及一个配置的优先级问题：</a:t>
            </a:r>
            <a:r>
              <a:rPr lang="zh-CN" altLang="en-US" sz="1100" b="1" i="0" u="none" strike="noStrike" cap="none" dirty="0">
                <a:solidFill>
                  <a:srgbClr val="000000"/>
                </a:solidFill>
                <a:effectLst/>
                <a:latin typeface="Arial"/>
                <a:ea typeface="Arial"/>
                <a:cs typeface="Arial"/>
                <a:sym typeface="Arial"/>
              </a:rPr>
              <a:t>使用自定义配置类覆盖</a:t>
            </a:r>
            <a:r>
              <a:rPr lang="en-US" altLang="zh-CN" sz="1100" b="1" i="0" u="none" strike="noStrike" cap="none" dirty="0">
                <a:solidFill>
                  <a:srgbClr val="000000"/>
                </a:solidFill>
                <a:effectLst/>
                <a:latin typeface="Arial"/>
                <a:ea typeface="Arial"/>
                <a:cs typeface="Arial"/>
                <a:sym typeface="Arial"/>
              </a:rPr>
              <a:t>Builder</a:t>
            </a:r>
            <a:r>
              <a:rPr lang="zh-CN" altLang="en-US" sz="1100" b="1" i="0" u="none" strike="noStrike" cap="none" dirty="0">
                <a:solidFill>
                  <a:srgbClr val="000000"/>
                </a:solidFill>
                <a:effectLst/>
                <a:latin typeface="Arial"/>
                <a:ea typeface="Arial"/>
                <a:cs typeface="Arial"/>
                <a:sym typeface="Arial"/>
              </a:rPr>
              <a:t>中的默认配置</a:t>
            </a:r>
            <a:r>
              <a:rPr lang="en-US" altLang="zh-CN" sz="1100" b="1" i="0" u="none" strike="noStrike" cap="none" dirty="0">
                <a:solidFill>
                  <a:srgbClr val="000000"/>
                </a:solidFill>
                <a:effectLst/>
                <a:latin typeface="Arial"/>
                <a:ea typeface="Arial"/>
                <a:cs typeface="Arial"/>
                <a:sym typeface="Arial"/>
              </a:rPr>
              <a:t> &lt; </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a:solidFill>
                  <a:srgbClr val="000000"/>
                </a:solidFill>
                <a:effectLst/>
                <a:latin typeface="Arial"/>
                <a:ea typeface="Arial"/>
                <a:cs typeface="Arial"/>
                <a:sym typeface="Arial"/>
              </a:rPr>
              <a:t>default</a:t>
            </a:r>
            <a:r>
              <a:rPr lang="zh-CN" altLang="en-US" sz="1100" b="1" i="0" u="none" strike="noStrike" cap="none" dirty="0">
                <a:solidFill>
                  <a:srgbClr val="000000"/>
                </a:solidFill>
                <a:effectLst/>
                <a:latin typeface="Arial"/>
                <a:ea typeface="Arial"/>
                <a:cs typeface="Arial"/>
                <a:sym typeface="Arial"/>
              </a:rPr>
              <a:t>节点配置覆盖以上配置</a:t>
            </a:r>
            <a:r>
              <a:rPr lang="en-US" altLang="zh-CN" sz="1100" b="1" i="0" u="none" strike="noStrike" cap="none" dirty="0">
                <a:solidFill>
                  <a:srgbClr val="000000"/>
                </a:solidFill>
                <a:effectLst/>
                <a:latin typeface="Arial"/>
                <a:ea typeface="Arial"/>
                <a:cs typeface="Arial"/>
                <a:sym typeface="Arial"/>
              </a:rPr>
              <a:t> &lt;</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err="1">
                <a:solidFill>
                  <a:srgbClr val="000000"/>
                </a:solidFill>
                <a:effectLst/>
                <a:latin typeface="Arial"/>
                <a:ea typeface="Arial"/>
                <a:cs typeface="Arial"/>
                <a:sym typeface="Arial"/>
              </a:rPr>
              <a:t>contextId</a:t>
            </a:r>
            <a:r>
              <a:rPr lang="zh-CN" altLang="en-US" sz="1100" b="1" i="0" u="none" strike="noStrike" cap="none" dirty="0">
                <a:solidFill>
                  <a:srgbClr val="000000"/>
                </a:solidFill>
                <a:effectLst/>
                <a:latin typeface="Arial"/>
                <a:ea typeface="Arial"/>
                <a:cs typeface="Arial"/>
                <a:sym typeface="Arial"/>
              </a:rPr>
              <a:t>节点配置覆盖上面配置</a:t>
            </a:r>
            <a:endParaRPr lang="zh-CN" altLang="en-US" dirty="0"/>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zh-CN" altLang="en-US" dirty="0"/>
          </a:p>
        </p:txBody>
      </p:sp>
    </p:spTree>
    <p:extLst>
      <p:ext uri="{BB962C8B-B14F-4D97-AF65-F5344CB8AC3E}">
        <p14:creationId xmlns:p14="http://schemas.microsoft.com/office/powerpoint/2010/main" val="305732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默认情况下</a:t>
            </a:r>
            <a:r>
              <a:rPr lang="en-US" altLang="zh-CN" dirty="0"/>
              <a:t>Default</a:t>
            </a:r>
            <a:r>
              <a:rPr lang="zh-CN" altLang="en-US" dirty="0"/>
              <a:t>会</a:t>
            </a:r>
            <a:r>
              <a:rPr lang="zh-CN" altLang="en-US" sz="800" kern="1200" dirty="0"/>
              <a:t>使用</a:t>
            </a:r>
            <a:r>
              <a:rPr lang="en-US" altLang="zh-CN" sz="800" kern="1200" dirty="0" err="1">
                <a:latin typeface="微软雅黑" panose="020B0503020204020204" pitchFamily="34" charset="-122"/>
                <a:ea typeface="微软雅黑" panose="020B0503020204020204" pitchFamily="34" charset="-122"/>
              </a:rPr>
              <a:t>HttpUrlConnection</a:t>
            </a:r>
            <a:r>
              <a:rPr lang="zh-CN" altLang="en-US" sz="800" kern="1200" dirty="0">
                <a:latin typeface="微软雅黑" panose="020B0503020204020204" pitchFamily="34" charset="-122"/>
                <a:ea typeface="微软雅黑" panose="020B0503020204020204" pitchFamily="34" charset="-122"/>
              </a:rPr>
              <a:t>建立连接，没有连接池性能较低，并且会将包含</a:t>
            </a:r>
            <a:r>
              <a:rPr lang="en-US" altLang="zh-CN" sz="800" kern="1200" dirty="0">
                <a:latin typeface="微软雅黑" panose="020B0503020204020204" pitchFamily="34" charset="-122"/>
                <a:ea typeface="微软雅黑" panose="020B0503020204020204" pitchFamily="34" charset="-122"/>
              </a:rPr>
              <a:t>Body</a:t>
            </a:r>
            <a:r>
              <a:rPr lang="zh-CN" altLang="en-US" sz="800" kern="1200" dirty="0">
                <a:latin typeface="微软雅黑" panose="020B0503020204020204" pitchFamily="34" charset="-122"/>
                <a:ea typeface="微软雅黑" panose="020B0503020204020204" pitchFamily="34" charset="-122"/>
              </a:rPr>
              <a:t>的请求转换为</a:t>
            </a:r>
            <a:r>
              <a:rPr lang="en-US" altLang="zh-CN" sz="800" kern="1200" dirty="0">
                <a:latin typeface="微软雅黑" panose="020B0503020204020204" pitchFamily="34" charset="-122"/>
                <a:ea typeface="微软雅黑" panose="020B0503020204020204" pitchFamily="34" charset="-122"/>
              </a:rPr>
              <a:t>POST</a:t>
            </a:r>
            <a:r>
              <a:rPr lang="zh-CN" altLang="en-US" sz="800" kern="1200" dirty="0">
                <a:latin typeface="微软雅黑" panose="020B0503020204020204" pitchFamily="34" charset="-122"/>
                <a:ea typeface="微软雅黑" panose="020B0503020204020204" pitchFamily="34" charset="-122"/>
              </a:rPr>
              <a:t>发出</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9712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kern="1200" dirty="0">
                <a:latin typeface="微软雅黑" panose="020B0503020204020204" pitchFamily="34" charset="-122"/>
                <a:ea typeface="微软雅黑" panose="020B0503020204020204" pitchFamily="34" charset="-122"/>
              </a:rPr>
              <a:t>Feign</a:t>
            </a:r>
            <a:r>
              <a:rPr lang="zh-CN" altLang="en-US" sz="800" kern="1200" dirty="0">
                <a:latin typeface="微软雅黑" panose="020B0503020204020204" pitchFamily="34" charset="-122"/>
                <a:ea typeface="微软雅黑" panose="020B0503020204020204" pitchFamily="34" charset="-122"/>
              </a:rPr>
              <a:t>是一个抽象类，</a:t>
            </a:r>
            <a:r>
              <a:rPr lang="en-US" altLang="zh-CN" sz="800" dirty="0" err="1"/>
              <a:t>ReflectiveFeign</a:t>
            </a:r>
            <a:r>
              <a:rPr lang="zh-CN" altLang="en-US" sz="800" dirty="0"/>
              <a:t>负责构造</a:t>
            </a:r>
            <a:r>
              <a:rPr lang="en-US" altLang="zh-CN" sz="800" dirty="0"/>
              <a:t>Feign</a:t>
            </a:r>
            <a:r>
              <a:rPr lang="zh-CN" altLang="en-US" sz="800" dirty="0"/>
              <a:t>的代理类。</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2546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800" kern="1200" dirty="0">
                <a:latin typeface="微软雅黑" panose="020B0503020204020204" pitchFamily="34" charset="-122"/>
                <a:ea typeface="微软雅黑" panose="020B0503020204020204" pitchFamily="34" charset="-122"/>
              </a:rPr>
              <a:t>解析参数：通过入参，从工厂构建</a:t>
            </a:r>
            <a:r>
              <a:rPr lang="en-US" altLang="zh-CN" sz="800" kern="1200" dirty="0" err="1">
                <a:latin typeface="微软雅黑" panose="020B0503020204020204" pitchFamily="34" charset="-122"/>
                <a:ea typeface="微软雅黑" panose="020B0503020204020204" pitchFamily="34" charset="-122"/>
              </a:rPr>
              <a:t>requestTemplate</a:t>
            </a:r>
            <a:r>
              <a:rPr lang="zh-CN" altLang="en-US" sz="800" kern="1200" dirty="0">
                <a:latin typeface="微软雅黑" panose="020B0503020204020204" pitchFamily="34" charset="-122"/>
                <a:ea typeface="微软雅黑" panose="020B0503020204020204" pitchFamily="34" charset="-122"/>
              </a:rPr>
              <a:t>，进而解析</a:t>
            </a:r>
            <a:r>
              <a:rPr lang="en-US" altLang="zh-CN" sz="800" kern="1200" dirty="0" err="1">
                <a:latin typeface="微软雅黑" panose="020B0503020204020204" pitchFamily="34" charset="-122"/>
                <a:ea typeface="微软雅黑" panose="020B0503020204020204" pitchFamily="34" charset="-122"/>
              </a:rPr>
              <a:t>RequestLine</a:t>
            </a:r>
            <a:r>
              <a:rPr lang="zh-CN" altLang="en-US" sz="800" kern="1200" dirty="0">
                <a:latin typeface="微软雅黑" panose="020B0503020204020204" pitchFamily="34" charset="-122"/>
                <a:ea typeface="微软雅黑" panose="020B0503020204020204" pitchFamily="34" charset="-122"/>
              </a:rPr>
              <a:t>、</a:t>
            </a:r>
            <a:r>
              <a:rPr lang="en-US" altLang="zh-CN" sz="800" kern="1200" dirty="0" err="1">
                <a:latin typeface="微软雅黑" panose="020B0503020204020204" pitchFamily="34" charset="-122"/>
                <a:ea typeface="微软雅黑" panose="020B0503020204020204" pitchFamily="34" charset="-122"/>
              </a:rPr>
              <a:t>Parm</a:t>
            </a:r>
            <a:r>
              <a:rPr lang="zh-CN" altLang="en-US" sz="800" kern="1200" dirty="0">
                <a:latin typeface="微软雅黑" panose="020B0503020204020204" pitchFamily="34" charset="-122"/>
                <a:ea typeface="微软雅黑" panose="020B0503020204020204" pitchFamily="34" charset="-122"/>
              </a:rPr>
              <a:t>注解等；其次从入参中拿到</a:t>
            </a:r>
            <a:r>
              <a:rPr lang="en-US" altLang="zh-CN" sz="1100" b="0" i="0" u="none" strike="noStrike" cap="none" dirty="0">
                <a:solidFill>
                  <a:srgbClr val="000000"/>
                </a:solidFill>
                <a:effectLst/>
                <a:latin typeface="Arial"/>
                <a:ea typeface="Arial"/>
                <a:cs typeface="Arial"/>
                <a:sym typeface="Arial"/>
              </a:rPr>
              <a:t>Options</a:t>
            </a:r>
            <a:r>
              <a:rPr lang="zh-CN" altLang="en-US" sz="1100" b="0" i="0" u="none" strike="noStrike" cap="none" dirty="0">
                <a:solidFill>
                  <a:srgbClr val="000000"/>
                </a:solidFill>
                <a:effectLst/>
                <a:latin typeface="Arial"/>
                <a:ea typeface="Arial"/>
                <a:cs typeface="Arial"/>
                <a:sym typeface="Arial"/>
              </a:rPr>
              <a:t>，没有就会用配置的。</a:t>
            </a:r>
            <a:endParaRPr lang="en-US" altLang="zh-CN" sz="1100" b="0"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发送请求：</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1.</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将</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：先执行所有的</a:t>
            </a:r>
            <a:r>
              <a:rPr lang="en-US" altLang="zh-CN" sz="1100" b="1" i="0" u="none" strike="noStrike" cap="none" dirty="0" err="1">
                <a:solidFill>
                  <a:srgbClr val="000000"/>
                </a:solidFill>
                <a:effectLst/>
                <a:latin typeface="Arial"/>
                <a:ea typeface="Arial"/>
                <a:cs typeface="Arial"/>
                <a:sym typeface="Arial"/>
              </a:rPr>
              <a:t>RequestInterceptor</a:t>
            </a:r>
            <a:r>
              <a:rPr lang="zh-CN" altLang="en-US" sz="1100" b="1" i="0" u="none" strike="noStrike" cap="none" dirty="0">
                <a:solidFill>
                  <a:srgbClr val="000000"/>
                </a:solidFill>
                <a:effectLst/>
                <a:latin typeface="Arial"/>
                <a:ea typeface="Arial"/>
                <a:cs typeface="Arial"/>
                <a:sym typeface="Arial"/>
              </a:rPr>
              <a:t>，模版定制；</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执行</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Target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apply</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方法将</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Template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Request</a:t>
            </a:r>
            <a:endParaRPr lang="en-US" altLang="zh-CN" sz="1100" b="1" i="0" u="none" strike="noStrike" cap="none" dirty="0">
              <a:solidFill>
                <a:srgbClr val="000000"/>
              </a:solidFill>
              <a:effectLst/>
              <a:latin typeface="Arial"/>
              <a:ea typeface="Arial"/>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2.</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发送</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Http</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请求：</a:t>
            </a:r>
            <a:r>
              <a:rPr lang="en-US" altLang="zh-CN" sz="1100" b="1" i="0" u="none" strike="noStrike" kern="1200" cap="none" dirty="0" err="1">
                <a:solidFill>
                  <a:srgbClr val="000000"/>
                </a:solidFill>
                <a:effectLst/>
                <a:latin typeface="Arial"/>
                <a:ea typeface="微软雅黑" panose="020B0503020204020204" pitchFamily="34" charset="-122"/>
                <a:cs typeface="Arial"/>
                <a:sym typeface="Arial"/>
              </a:rPr>
              <a:t>client.execute</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拿到对应的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如果有异常，会包装成</a:t>
            </a:r>
            <a:r>
              <a:rPr lang="en-US" altLang="zh-CN" sz="1100" b="0" i="0" u="none" strike="noStrike" cap="none" dirty="0" err="1">
                <a:solidFill>
                  <a:srgbClr val="000000"/>
                </a:solidFill>
                <a:effectLst/>
                <a:latin typeface="Arial"/>
                <a:ea typeface="Arial"/>
                <a:cs typeface="Arial"/>
                <a:sym typeface="Arial"/>
              </a:rPr>
              <a:t>RetryableException</a:t>
            </a:r>
            <a:r>
              <a:rPr lang="zh-CN" altLang="en-US" sz="1100" b="0" i="0" u="none" strike="noStrike" cap="none" dirty="0">
                <a:solidFill>
                  <a:srgbClr val="000000"/>
                </a:solidFill>
                <a:effectLst/>
                <a:latin typeface="Arial"/>
                <a:ea typeface="Arial"/>
                <a:cs typeface="Arial"/>
                <a:sym typeface="Arial"/>
              </a:rPr>
              <a:t>向上抛出</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：分为</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4</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种情况，正常情况和异常使用不同的</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decode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重试：如果没有异常就直接返回，有异常会执行</a:t>
            </a:r>
            <a:r>
              <a:rPr lang="en-US" altLang="zh-CN" sz="1100" b="1" i="0" u="none" strike="noStrike" cap="none" dirty="0" err="1">
                <a:solidFill>
                  <a:srgbClr val="000000"/>
                </a:solidFill>
                <a:effectLst/>
                <a:latin typeface="Arial"/>
                <a:ea typeface="Arial"/>
                <a:cs typeface="Arial"/>
                <a:sym typeface="Arial"/>
              </a:rPr>
              <a:t>retryer</a:t>
            </a:r>
            <a:r>
              <a:rPr lang="zh-CN" altLang="en-US" sz="1100" b="1" i="0" u="none" strike="noStrike" cap="none" dirty="0">
                <a:solidFill>
                  <a:srgbClr val="000000"/>
                </a:solidFill>
                <a:effectLst/>
                <a:latin typeface="Arial"/>
                <a:ea typeface="Arial"/>
                <a:cs typeface="Arial"/>
                <a:sym typeface="Arial"/>
              </a:rPr>
              <a:t>的</a:t>
            </a:r>
            <a:r>
              <a:rPr lang="en-US" altLang="zh-CN" sz="1100" b="1" i="0" u="none" strike="noStrike" cap="none" dirty="0" err="1">
                <a:solidFill>
                  <a:srgbClr val="000000"/>
                </a:solidFill>
                <a:effectLst/>
                <a:latin typeface="Arial"/>
                <a:ea typeface="Arial"/>
                <a:cs typeface="Arial"/>
                <a:sym typeface="Arial"/>
              </a:rPr>
              <a:t>continueOrPropagate</a:t>
            </a:r>
            <a:r>
              <a:rPr lang="en-US" altLang="zh-CN" sz="1100" b="1" i="0" u="none" strike="noStrike" cap="none" dirty="0">
                <a:solidFill>
                  <a:srgbClr val="000000"/>
                </a:solidFill>
                <a:effectLst/>
                <a:latin typeface="Arial"/>
                <a:ea typeface="Arial"/>
                <a:cs typeface="Arial"/>
                <a:sym typeface="Arial"/>
              </a:rPr>
              <a:t>(e)</a:t>
            </a:r>
            <a:r>
              <a:rPr lang="zh-CN" altLang="en-US" sz="1100" b="1" i="0" u="none" strike="noStrike" cap="none" dirty="0">
                <a:solidFill>
                  <a:srgbClr val="000000"/>
                </a:solidFill>
                <a:effectLst/>
                <a:latin typeface="Arial"/>
                <a:ea typeface="Arial"/>
                <a:cs typeface="Arial"/>
                <a:sym typeface="Arial"/>
              </a:rPr>
              <a:t>方法，</a:t>
            </a:r>
            <a:r>
              <a:rPr lang="zh-CN" altLang="en-US" sz="1100" b="0" i="0" u="none" strike="noStrike" cap="none" dirty="0">
                <a:solidFill>
                  <a:srgbClr val="000000"/>
                </a:solidFill>
                <a:effectLst/>
                <a:latin typeface="Arial"/>
                <a:ea typeface="Arial"/>
                <a:cs typeface="Arial"/>
                <a:sym typeface="Arial"/>
              </a:rPr>
              <a:t>如果需要重试，就直接返回。不需要重试，抛出异常</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48685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837411187"/>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528443576"/>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加载（一）</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66705171"/>
              </p:ext>
            </p:extLst>
          </p:nvPr>
        </p:nvGraphicFramePr>
        <p:xfrm>
          <a:off x="539646" y="937208"/>
          <a:ext cx="7870154" cy="39701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图片 10">
            <a:extLst>
              <a:ext uri="{FF2B5EF4-FFF2-40B4-BE49-F238E27FC236}">
                <a16:creationId xmlns:a16="http://schemas.microsoft.com/office/drawing/2014/main" id="{130B9EEC-F8E0-A344-8952-0BDC89BF407E}"/>
              </a:ext>
            </a:extLst>
          </p:cNvPr>
          <p:cNvPicPr>
            <a:picLocks noChangeAspect="1"/>
          </p:cNvPicPr>
          <p:nvPr/>
        </p:nvPicPr>
        <p:blipFill>
          <a:blip r:embed="rId8"/>
          <a:stretch>
            <a:fillRect/>
          </a:stretch>
        </p:blipFill>
        <p:spPr>
          <a:xfrm>
            <a:off x="664468" y="1265207"/>
            <a:ext cx="7492288" cy="3719063"/>
          </a:xfrm>
          <a:prstGeom prst="rect">
            <a:avLst/>
          </a:prstGeom>
        </p:spPr>
      </p:pic>
    </p:spTree>
    <p:extLst>
      <p:ext uri="{BB962C8B-B14F-4D97-AF65-F5344CB8AC3E}">
        <p14:creationId xmlns:p14="http://schemas.microsoft.com/office/powerpoint/2010/main" val="273681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994286816"/>
              </p:ext>
            </p:extLst>
          </p:nvPr>
        </p:nvGraphicFramePr>
        <p:xfrm>
          <a:off x="539646" y="937208"/>
          <a:ext cx="7870154" cy="4355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308F2939-CF26-9F41-9B59-E073ADF7004A}"/>
              </a:ext>
            </a:extLst>
          </p:cNvPr>
          <p:cNvPicPr>
            <a:picLocks noChangeAspect="1"/>
          </p:cNvPicPr>
          <p:nvPr/>
        </p:nvPicPr>
        <p:blipFill>
          <a:blip r:embed="rId8"/>
          <a:stretch>
            <a:fillRect/>
          </a:stretch>
        </p:blipFill>
        <p:spPr>
          <a:xfrm>
            <a:off x="787879" y="1372713"/>
            <a:ext cx="7257691" cy="3597670"/>
          </a:xfrm>
          <a:prstGeom prst="rect">
            <a:avLst/>
          </a:prstGeom>
        </p:spPr>
      </p:pic>
    </p:spTree>
    <p:extLst>
      <p:ext uri="{BB962C8B-B14F-4D97-AF65-F5344CB8AC3E}">
        <p14:creationId xmlns:p14="http://schemas.microsoft.com/office/powerpoint/2010/main" val="161208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加载（三）</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685606660"/>
              </p:ext>
            </p:extLst>
          </p:nvPr>
        </p:nvGraphicFramePr>
        <p:xfrm>
          <a:off x="539646" y="910002"/>
          <a:ext cx="7870154" cy="56799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789DC1D2-3F4B-F44C-B0C5-ABA4BF853425}"/>
              </a:ext>
            </a:extLst>
          </p:cNvPr>
          <p:cNvPicPr>
            <a:picLocks noChangeAspect="1"/>
          </p:cNvPicPr>
          <p:nvPr/>
        </p:nvPicPr>
        <p:blipFill>
          <a:blip r:embed="rId8"/>
          <a:stretch>
            <a:fillRect/>
          </a:stretch>
        </p:blipFill>
        <p:spPr>
          <a:xfrm>
            <a:off x="1821364" y="1734520"/>
            <a:ext cx="7280694" cy="2637259"/>
          </a:xfrm>
          <a:prstGeom prst="rect">
            <a:avLst/>
          </a:prstGeom>
        </p:spPr>
      </p:pic>
      <p:pic>
        <p:nvPicPr>
          <p:cNvPr id="9" name="图片 8">
            <a:extLst>
              <a:ext uri="{FF2B5EF4-FFF2-40B4-BE49-F238E27FC236}">
                <a16:creationId xmlns:a16="http://schemas.microsoft.com/office/drawing/2014/main" id="{D9661997-AE18-DA41-B1CD-2000A41B21EA}"/>
              </a:ext>
            </a:extLst>
          </p:cNvPr>
          <p:cNvPicPr>
            <a:picLocks noChangeAspect="1"/>
          </p:cNvPicPr>
          <p:nvPr/>
        </p:nvPicPr>
        <p:blipFill>
          <a:blip r:embed="rId9"/>
          <a:stretch>
            <a:fillRect/>
          </a:stretch>
        </p:blipFill>
        <p:spPr>
          <a:xfrm>
            <a:off x="41942" y="1836748"/>
            <a:ext cx="1788643" cy="2432804"/>
          </a:xfrm>
          <a:prstGeom prst="rect">
            <a:avLst/>
          </a:prstGeom>
        </p:spPr>
      </p:pic>
    </p:spTree>
    <p:extLst>
      <p:ext uri="{BB962C8B-B14F-4D97-AF65-F5344CB8AC3E}">
        <p14:creationId xmlns:p14="http://schemas.microsoft.com/office/powerpoint/2010/main" val="334599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加载（四）</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3015449"/>
              </p:ext>
            </p:extLst>
          </p:nvPr>
        </p:nvGraphicFramePr>
        <p:xfrm>
          <a:off x="539646" y="910002"/>
          <a:ext cx="7934264" cy="5507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0DF7EC60-F8D0-FA44-A4EC-9B1793C8DA5E}"/>
              </a:ext>
            </a:extLst>
          </p:cNvPr>
          <p:cNvPicPr>
            <a:picLocks noChangeAspect="1"/>
          </p:cNvPicPr>
          <p:nvPr/>
        </p:nvPicPr>
        <p:blipFill>
          <a:blip r:embed="rId8"/>
          <a:stretch>
            <a:fillRect/>
          </a:stretch>
        </p:blipFill>
        <p:spPr>
          <a:xfrm>
            <a:off x="475535" y="1548545"/>
            <a:ext cx="7998375" cy="3384978"/>
          </a:xfrm>
          <a:prstGeom prst="rect">
            <a:avLst/>
          </a:prstGeom>
        </p:spPr>
      </p:pic>
    </p:spTree>
    <p:extLst>
      <p:ext uri="{BB962C8B-B14F-4D97-AF65-F5344CB8AC3E}">
        <p14:creationId xmlns:p14="http://schemas.microsoft.com/office/powerpoint/2010/main" val="2928739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运行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217020303"/>
              </p:ext>
            </p:extLst>
          </p:nvPr>
        </p:nvGraphicFramePr>
        <p:xfrm>
          <a:off x="539646" y="910002"/>
          <a:ext cx="7870154" cy="3310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D0D53BB1-CC7B-FF48-B532-552A9D9C10CB}"/>
              </a:ext>
            </a:extLst>
          </p:cNvPr>
          <p:cNvPicPr>
            <a:picLocks noChangeAspect="1"/>
          </p:cNvPicPr>
          <p:nvPr/>
        </p:nvPicPr>
        <p:blipFill>
          <a:blip r:embed="rId8"/>
          <a:stretch>
            <a:fillRect/>
          </a:stretch>
        </p:blipFill>
        <p:spPr>
          <a:xfrm>
            <a:off x="228440" y="1419375"/>
            <a:ext cx="8492565" cy="3661365"/>
          </a:xfrm>
          <a:prstGeom prst="rect">
            <a:avLst/>
          </a:prstGeom>
        </p:spPr>
      </p:pic>
    </p:spTree>
    <p:extLst>
      <p:ext uri="{BB962C8B-B14F-4D97-AF65-F5344CB8AC3E}">
        <p14:creationId xmlns:p14="http://schemas.microsoft.com/office/powerpoint/2010/main" val="232496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17</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它是最上层的</a:t>
            </a:r>
            <a:r>
              <a:rPr lang="en-US" altLang="zh-CN" sz="1800" dirty="0" err="1">
                <a:ln w="0"/>
                <a:gradFill>
                  <a:gsLst>
                    <a:gs pos="21000">
                      <a:srgbClr val="53575C"/>
                    </a:gs>
                    <a:gs pos="88000">
                      <a:srgbClr val="C5C7CA"/>
                    </a:gs>
                  </a:gsLst>
                  <a:lin ang="5400000"/>
                </a:gradFill>
              </a:rPr>
              <a:t>Api</a:t>
            </a:r>
            <a:r>
              <a:rPr lang="zh-CN" altLang="en-US" sz="1800" dirty="0">
                <a:ln w="0"/>
                <a:gradFill>
                  <a:gsLst>
                    <a:gs pos="21000">
                      <a:srgbClr val="53575C"/>
                    </a:gs>
                    <a:gs pos="88000">
                      <a:srgbClr val="C5C7CA"/>
                    </a:gs>
                  </a:gsLst>
                  <a:lin ang="5400000"/>
                </a:gradFill>
              </a:rPr>
              <a:t>，是使用者直接使用的对象，它能完成对接口生成代理对象，从而面向接口编程，而不关心内部实现的细节</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加载：主要负责读取相关配置来构造</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的代理类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运行：主要是通过代理类执行器调用方法执行器</a:t>
            </a:r>
            <a:r>
              <a:rPr lang="en-US" altLang="zh-CN" sz="1800" dirty="0" err="1">
                <a:ln w="0"/>
                <a:gradFill>
                  <a:gsLst>
                    <a:gs pos="21000">
                      <a:srgbClr val="53575C"/>
                    </a:gs>
                    <a:gs pos="88000">
                      <a:srgbClr val="C5C7CA"/>
                    </a:gs>
                  </a:gsLst>
                  <a:lin ang="5400000"/>
                </a:gradFill>
              </a:rPr>
              <a:t>SynchronousMethodHandler</a:t>
            </a:r>
            <a:r>
              <a:rPr lang="zh-CN" altLang="en-US" sz="1800" dirty="0">
                <a:ln w="0"/>
                <a:gradFill>
                  <a:gsLst>
                    <a:gs pos="21000">
                      <a:srgbClr val="53575C"/>
                    </a:gs>
                    <a:gs pos="88000">
                      <a:srgbClr val="C5C7CA"/>
                    </a:gs>
                  </a:gsLst>
                  <a:lin ang="5400000"/>
                </a:gradFill>
              </a:rPr>
              <a:t>来执行，分为三步：解析参数、发送请求、解析结果</a:t>
            </a:r>
            <a:endParaRPr lang="en-US" altLang="zh-CN" sz="1800" dirty="0">
              <a:ln w="0"/>
              <a:gradFill>
                <a:gsLst>
                  <a:gs pos="21000">
                    <a:srgbClr val="53575C"/>
                  </a:gs>
                  <a:gs pos="88000">
                    <a:srgbClr val="C5C7CA"/>
                  </a:gs>
                </a:gsLst>
                <a:lin ang="5400000"/>
              </a:gradFill>
            </a:endParaRPr>
          </a:p>
          <a:p>
            <a:pPr marL="127000" indent="0">
              <a:buNone/>
            </a:pPr>
            <a:endParaRPr lang="zh-CN" altLang="en-US" sz="1800" dirty="0">
              <a:ln w="0"/>
              <a:gradFill>
                <a:gsLst>
                  <a:gs pos="21000">
                    <a:srgbClr val="53575C"/>
                  </a:gs>
                  <a:gs pos="88000">
                    <a:srgbClr val="C5C7CA"/>
                  </a:gs>
                </a:gsLst>
                <a:lin ang="5400000"/>
              </a:gradFill>
            </a:endParaRP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8500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18</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排坑及最佳实践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39646"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6" y="1561875"/>
            <a:ext cx="8124669" cy="2202881"/>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a:p>
            <a:r>
              <a:rPr lang="zh-CN" altLang="en-US" sz="1400" dirty="0">
                <a:solidFill>
                  <a:srgbClr val="222222"/>
                </a:solidFill>
                <a:latin typeface="consolas" panose="020B0609020204030204" pitchFamily="49" charset="0"/>
              </a:rPr>
              <a:t>其他</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RequestMapping</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9477</TotalTime>
  <Words>1790</Words>
  <Application>Microsoft Macintosh PowerPoint</Application>
  <PresentationFormat>全屏显示(16:9)</PresentationFormat>
  <Paragraphs>117</Paragraphs>
  <Slides>18</Slides>
  <Notes>18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18</vt:i4>
      </vt:variant>
    </vt:vector>
  </HeadingPairs>
  <TitlesOfParts>
    <vt:vector size="26" baseType="lpstr">
      <vt:lpstr>微软雅黑</vt:lpstr>
      <vt:lpstr>Arial</vt:lpstr>
      <vt:lpstr>Open Sans</vt:lpstr>
      <vt:lpstr>微软雅黑</vt:lpstr>
      <vt:lpstr>Open Sans Light</vt:lpstr>
      <vt:lpstr>Consolas</vt:lpstr>
      <vt:lpstr>Open Sans SemiBold</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Feign源码流程-加载（一）</vt:lpstr>
      <vt:lpstr>Feign源码流程-加载（二）</vt:lpstr>
      <vt:lpstr>Feign源码流程-加载（三）</vt:lpstr>
      <vt:lpstr>Feign源码流程-加载（四）</vt:lpstr>
      <vt:lpstr>Feign源码流程-运行</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Pingtao Yu</cp:lastModifiedBy>
  <cp:revision>674</cp:revision>
  <dcterms:modified xsi:type="dcterms:W3CDTF">2021-05-11T12:31:43Z</dcterms:modified>
</cp:coreProperties>
</file>